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86" r:id="rId3"/>
    <p:sldId id="282" r:id="rId4"/>
    <p:sldId id="283" r:id="rId5"/>
    <p:sldId id="259" r:id="rId6"/>
    <p:sldId id="281" r:id="rId7"/>
    <p:sldId id="270" r:id="rId8"/>
    <p:sldId id="272" r:id="rId9"/>
    <p:sldId id="273" r:id="rId10"/>
    <p:sldId id="275" r:id="rId11"/>
    <p:sldId id="276" r:id="rId12"/>
    <p:sldId id="277" r:id="rId13"/>
    <p:sldId id="278" r:id="rId14"/>
    <p:sldId id="256" r:id="rId15"/>
    <p:sldId id="261" r:id="rId16"/>
    <p:sldId id="262" r:id="rId17"/>
    <p:sldId id="263" r:id="rId18"/>
    <p:sldId id="264" r:id="rId19"/>
    <p:sldId id="265" r:id="rId20"/>
    <p:sldId id="266" r:id="rId21"/>
    <p:sldId id="279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00" autoAdjust="0"/>
  </p:normalViewPr>
  <p:slideViewPr>
    <p:cSldViewPr>
      <p:cViewPr varScale="1">
        <p:scale>
          <a:sx n="55" d="100"/>
          <a:sy n="55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0DF6-AA4B-45EA-8A37-2745D7A25C71}" type="datetimeFigureOut">
              <a:rPr lang="hr-HR" smtClean="0"/>
              <a:pPr/>
              <a:t>17.12.2015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A5C33CE-4CD3-4467-9873-77B656B6836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0DF6-AA4B-45EA-8A37-2745D7A25C71}" type="datetimeFigureOut">
              <a:rPr lang="hr-HR" smtClean="0"/>
              <a:pPr/>
              <a:t>17.12.2015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3CE-4CD3-4467-9873-77B656B683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0DF6-AA4B-45EA-8A37-2745D7A25C71}" type="datetimeFigureOut">
              <a:rPr lang="hr-HR" smtClean="0"/>
              <a:pPr/>
              <a:t>17.12.2015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3CE-4CD3-4467-9873-77B656B683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0DF6-AA4B-45EA-8A37-2745D7A25C71}" type="datetimeFigureOut">
              <a:rPr lang="hr-HR" smtClean="0"/>
              <a:pPr/>
              <a:t>17.12.2015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3CE-4CD3-4467-9873-77B656B6836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0DF6-AA4B-45EA-8A37-2745D7A25C71}" type="datetimeFigureOut">
              <a:rPr lang="hr-HR" smtClean="0"/>
              <a:pPr/>
              <a:t>17.12.2015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5C33CE-4CD3-4467-9873-77B656B683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0DF6-AA4B-45EA-8A37-2745D7A25C71}" type="datetimeFigureOut">
              <a:rPr lang="hr-HR" smtClean="0"/>
              <a:pPr/>
              <a:t>17.12.2015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3CE-4CD3-4467-9873-77B656B6836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0DF6-AA4B-45EA-8A37-2745D7A25C71}" type="datetimeFigureOut">
              <a:rPr lang="hr-HR" smtClean="0"/>
              <a:pPr/>
              <a:t>17.12.2015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3CE-4CD3-4467-9873-77B656B6836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0DF6-AA4B-45EA-8A37-2745D7A25C71}" type="datetimeFigureOut">
              <a:rPr lang="hr-HR" smtClean="0"/>
              <a:pPr/>
              <a:t>17.12.2015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3CE-4CD3-4467-9873-77B656B683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0DF6-AA4B-45EA-8A37-2745D7A25C71}" type="datetimeFigureOut">
              <a:rPr lang="hr-HR" smtClean="0"/>
              <a:pPr/>
              <a:t>17.12.2015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3CE-4CD3-4467-9873-77B656B683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0DF6-AA4B-45EA-8A37-2745D7A25C71}" type="datetimeFigureOut">
              <a:rPr lang="hr-HR" smtClean="0"/>
              <a:pPr/>
              <a:t>17.12.2015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3CE-4CD3-4467-9873-77B656B6836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0DF6-AA4B-45EA-8A37-2745D7A25C71}" type="datetimeFigureOut">
              <a:rPr lang="hr-HR" smtClean="0"/>
              <a:pPr/>
              <a:t>17.12.2015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5C33CE-4CD3-4467-9873-77B656B6836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C40DF6-AA4B-45EA-8A37-2745D7A25C71}" type="datetimeFigureOut">
              <a:rPr lang="hr-HR" smtClean="0"/>
              <a:pPr/>
              <a:t>17.12.2015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A5C33CE-4CD3-4467-9873-77B656B6836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Desktop\2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260649"/>
            <a:ext cx="8724900" cy="65973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2348880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b="1" dirty="0" smtClean="0">
                <a:solidFill>
                  <a:srgbClr val="FFFF00"/>
                </a:solidFill>
              </a:rPr>
              <a:t>Primjeri mikrociklusa iz treninga CRO  2X</a:t>
            </a:r>
          </a:p>
          <a:p>
            <a:pPr algn="ctr"/>
            <a:r>
              <a:rPr lang="hr-HR" sz="5400" b="1" dirty="0" smtClean="0">
                <a:solidFill>
                  <a:srgbClr val="FFFF00"/>
                </a:solidFill>
              </a:rPr>
              <a:t>(V. Sinković, M. Sinković)</a:t>
            </a:r>
            <a:endParaRPr lang="hr-HR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/>
              <a:t>Mikrociklus 2 tjedna prije Luzerna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8686800" cy="4509120"/>
          </a:xfrm>
        </p:spPr>
        <p:txBody>
          <a:bodyPr>
            <a:normAutofit fontScale="25000" lnSpcReduction="20000"/>
          </a:bodyPr>
          <a:lstStyle/>
          <a:p>
            <a:pPr lvl="8"/>
            <a:r>
              <a:rPr lang="hr-HR" sz="7200" b="1" dirty="0" smtClean="0"/>
              <a:t>    Petak</a:t>
            </a:r>
            <a:r>
              <a:rPr lang="hr-HR" dirty="0" smtClean="0"/>
              <a:t>	</a:t>
            </a:r>
          </a:p>
          <a:p>
            <a:endParaRPr lang="hr-HR" sz="6400" dirty="0" smtClean="0"/>
          </a:p>
          <a:p>
            <a:endParaRPr lang="hr-HR" sz="6400" dirty="0" smtClean="0"/>
          </a:p>
          <a:p>
            <a:r>
              <a:rPr lang="hr-HR" sz="6400" dirty="0" smtClean="0"/>
              <a:t>I	A0A1		Zagrijavanje  +  snaga provlaka (4x  2/2; 4x 1/1)</a:t>
            </a:r>
          </a:p>
          <a:p>
            <a:r>
              <a:rPr lang="hr-HR" sz="6400" dirty="0" smtClean="0"/>
              <a:t>			A0A1 ( 4 km +4 km+4 km )</a:t>
            </a:r>
          </a:p>
          <a:p>
            <a:pPr lvl="8"/>
            <a:r>
              <a:rPr lang="hr-HR" sz="5600" dirty="0" smtClean="0"/>
              <a:t>      </a:t>
            </a:r>
            <a:r>
              <a:rPr lang="hr-HR" sz="6400" dirty="0" smtClean="0"/>
              <a:t>Razveslavanje 2 km</a:t>
            </a:r>
          </a:p>
          <a:p>
            <a:r>
              <a:rPr lang="hr-HR" sz="6400" dirty="0" smtClean="0"/>
              <a:t>			Istezanje	15 min</a:t>
            </a:r>
          </a:p>
          <a:p>
            <a:r>
              <a:rPr lang="hr-HR" sz="6400" dirty="0" smtClean="0"/>
              <a:t>	</a:t>
            </a:r>
          </a:p>
          <a:p>
            <a:r>
              <a:rPr lang="hr-HR" sz="6400" dirty="0" smtClean="0"/>
              <a:t>	</a:t>
            </a:r>
          </a:p>
          <a:p>
            <a:pPr>
              <a:buNone/>
            </a:pPr>
            <a:r>
              <a:rPr lang="hr-HR" sz="6400" dirty="0" smtClean="0"/>
              <a:t>	II	Snaga		Zagrijavanje: 15-20 min</a:t>
            </a:r>
          </a:p>
          <a:p>
            <a:r>
              <a:rPr lang="hr-HR" sz="6400" dirty="0" smtClean="0"/>
              <a:t>			6 vježbi</a:t>
            </a:r>
          </a:p>
          <a:p>
            <a:r>
              <a:rPr lang="hr-HR" sz="6400" dirty="0" smtClean="0"/>
              <a:t>			 80% od max.</a:t>
            </a:r>
          </a:p>
          <a:p>
            <a:pPr lvl="8"/>
            <a:r>
              <a:rPr lang="hr-HR" sz="6400" dirty="0" smtClean="0"/>
              <a:t>      Broj serija: 4</a:t>
            </a:r>
          </a:p>
          <a:p>
            <a:r>
              <a:rPr lang="hr-HR" sz="6400" dirty="0" smtClean="0"/>
              <a:t>			Broj  ponavljanja: 8-10</a:t>
            </a:r>
          </a:p>
          <a:p>
            <a:r>
              <a:rPr lang="hr-HR" sz="6400" dirty="0" smtClean="0"/>
              <a:t>			Istezanje   15 -20 min</a:t>
            </a:r>
          </a:p>
          <a:p>
            <a:r>
              <a:rPr lang="hr-HR" sz="6400" dirty="0" smtClean="0"/>
              <a:t> </a:t>
            </a:r>
          </a:p>
          <a:p>
            <a:r>
              <a:rPr lang="hr-HR" sz="6400" dirty="0" smtClean="0"/>
              <a:t> </a:t>
            </a:r>
            <a:endParaRPr lang="hr-HR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/>
              <a:t>Mikrociklus 2 tjedna prije Luzerna</a:t>
            </a:r>
            <a:endParaRPr lang="hr-HR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lvl="2">
              <a:buNone/>
            </a:pPr>
            <a:r>
              <a:rPr lang="hr-HR" sz="2600" b="1" dirty="0" smtClean="0"/>
              <a:t>             		</a:t>
            </a:r>
            <a:r>
              <a:rPr lang="hr-HR" sz="3200" b="1" dirty="0" smtClean="0"/>
              <a:t>Subota</a:t>
            </a:r>
          </a:p>
          <a:p>
            <a:pPr lvl="2">
              <a:buNone/>
            </a:pPr>
            <a:endParaRPr lang="hr-HR" sz="3200" b="1" dirty="0" smtClean="0"/>
          </a:p>
          <a:p>
            <a:endParaRPr lang="hr-HR" sz="3200" b="1" dirty="0" smtClean="0"/>
          </a:p>
          <a:p>
            <a:r>
              <a:rPr lang="hr-HR" dirty="0" smtClean="0"/>
              <a:t>I	An		9 x 250 m</a:t>
            </a:r>
          </a:p>
          <a:p>
            <a:pPr>
              <a:buNone/>
            </a:pPr>
            <a:r>
              <a:rPr lang="hr-HR" dirty="0" smtClean="0"/>
              <a:t>		(AnAl/l)		 </a:t>
            </a:r>
            <a:r>
              <a:rPr lang="hr-HR" sz="2800" dirty="0" smtClean="0"/>
              <a:t>Zagrijavanje +  4 ubrzanja (1/4, ½, ¾, 1/1)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				1.   (32, 34, 36)</a:t>
            </a:r>
          </a:p>
          <a:p>
            <a:r>
              <a:rPr lang="hr-HR" dirty="0" smtClean="0"/>
              <a:t>			2.   (34, 36, 38)</a:t>
            </a:r>
          </a:p>
          <a:p>
            <a:r>
              <a:rPr lang="hr-HR" dirty="0" smtClean="0"/>
              <a:t>			3.   (36, 38, 40)</a:t>
            </a:r>
          </a:p>
          <a:p>
            <a:r>
              <a:rPr lang="hr-HR" dirty="0" smtClean="0"/>
              <a:t>			Pauza:  3- 5 min</a:t>
            </a:r>
          </a:p>
          <a:p>
            <a:r>
              <a:rPr lang="hr-HR" dirty="0" smtClean="0"/>
              <a:t>                                         	 Razveslavanje 2 km</a:t>
            </a:r>
          </a:p>
          <a:p>
            <a:r>
              <a:rPr lang="hr-HR" dirty="0" smtClean="0"/>
              <a:t>			Istezanje 15 min</a:t>
            </a:r>
          </a:p>
          <a:p>
            <a:endParaRPr lang="hr-HR" dirty="0" smtClean="0"/>
          </a:p>
          <a:p>
            <a:r>
              <a:rPr lang="hr-HR" dirty="0" smtClean="0"/>
              <a:t>	</a:t>
            </a:r>
          </a:p>
          <a:p>
            <a:r>
              <a:rPr lang="hr-HR" dirty="0" smtClean="0"/>
              <a:t> </a:t>
            </a:r>
          </a:p>
          <a:p>
            <a:r>
              <a:rPr lang="hr-HR" dirty="0" smtClean="0"/>
              <a:t>	</a:t>
            </a:r>
          </a:p>
          <a:p>
            <a:r>
              <a:rPr lang="hr-HR" dirty="0" smtClean="0"/>
              <a:t>II	A0A1		Tehnika (ravnoteža, zahvat, sinhronzacija 					rada trupa i nogu, itd..)    16 km</a:t>
            </a:r>
          </a:p>
          <a:p>
            <a:r>
              <a:rPr lang="hr-HR" dirty="0" smtClean="0"/>
              <a:t>			Istezanje 15 min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/>
              <a:t>Mikrociklus 2 tjedna prije Luzerna</a:t>
            </a:r>
            <a:endParaRPr lang="hr-HR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000" b="1" dirty="0" smtClean="0"/>
              <a:t>			Nedjelja</a:t>
            </a:r>
          </a:p>
          <a:p>
            <a:endParaRPr lang="hr-HR" sz="2000" b="1" dirty="0" smtClean="0"/>
          </a:p>
          <a:p>
            <a:endParaRPr lang="hr-HR" sz="2000" b="1" dirty="0" smtClean="0"/>
          </a:p>
          <a:p>
            <a:r>
              <a:rPr lang="hr-HR" sz="1700" dirty="0" smtClean="0"/>
              <a:t>I	An		4 x 1000 m</a:t>
            </a:r>
          </a:p>
          <a:p>
            <a:r>
              <a:rPr lang="hr-HR" sz="1700" dirty="0" smtClean="0"/>
              <a:t>                                         Zagrijavanje 6 km (5-6 ubrzanja)</a:t>
            </a:r>
          </a:p>
          <a:p>
            <a:pPr>
              <a:buNone/>
            </a:pPr>
            <a:r>
              <a:rPr lang="hr-HR" sz="1100" dirty="0" smtClean="0"/>
              <a:t>			</a:t>
            </a:r>
            <a:r>
              <a:rPr lang="hr-HR" sz="1600" dirty="0" smtClean="0"/>
              <a:t>                1. 1000 m  T 30 –  odmor 1000 m</a:t>
            </a:r>
          </a:p>
          <a:p>
            <a:pPr>
              <a:buNone/>
            </a:pPr>
            <a:r>
              <a:rPr lang="hr-HR" sz="1600" dirty="0" smtClean="0"/>
              <a:t>                                                2. 1000 m  T 32 –  odmor 1000 m</a:t>
            </a:r>
          </a:p>
          <a:p>
            <a:pPr>
              <a:buNone/>
            </a:pPr>
            <a:r>
              <a:rPr lang="hr-HR" sz="1600" dirty="0" smtClean="0"/>
              <a:t>                                                3. 1000 m  T 34 –  odmor 1000 m</a:t>
            </a:r>
          </a:p>
          <a:p>
            <a:pPr>
              <a:buNone/>
            </a:pPr>
            <a:r>
              <a:rPr lang="hr-HR" sz="1600" dirty="0" smtClean="0"/>
              <a:t>                                                4. 1000 m  T 36 </a:t>
            </a:r>
          </a:p>
          <a:p>
            <a:r>
              <a:rPr lang="hr-HR" sz="1600" dirty="0" smtClean="0"/>
              <a:t>			Razveslavanje 4 km</a:t>
            </a:r>
          </a:p>
          <a:p>
            <a:r>
              <a:rPr lang="hr-HR" sz="1700" dirty="0" smtClean="0"/>
              <a:t>			Istezanje	15 min</a:t>
            </a:r>
          </a:p>
          <a:p>
            <a:r>
              <a:rPr lang="hr-HR" sz="1700" dirty="0" smtClean="0"/>
              <a:t>	</a:t>
            </a:r>
          </a:p>
          <a:p>
            <a:r>
              <a:rPr lang="hr-HR" sz="1700" dirty="0" smtClean="0"/>
              <a:t>	</a:t>
            </a:r>
          </a:p>
          <a:p>
            <a:r>
              <a:rPr lang="hr-HR" sz="1700" dirty="0" smtClean="0"/>
              <a:t>II	Pauza</a:t>
            </a:r>
            <a:endParaRPr lang="hr-HR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Desktop\nikola 1\fotografij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75360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620688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dirty="0" smtClean="0">
                <a:solidFill>
                  <a:schemeClr val="bg1"/>
                </a:solidFill>
              </a:rPr>
              <a:t>Mikrociklus pet tjedana prije SP</a:t>
            </a:r>
            <a:endParaRPr lang="hr-HR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/>
              <a:t>Mikrociklus  5 tjedana prije SP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1800" dirty="0" smtClean="0"/>
              <a:t>(</a:t>
            </a:r>
            <a:r>
              <a:rPr lang="hr-HR" sz="1800" b="1" dirty="0" smtClean="0"/>
              <a:t>ponedjeljak)</a:t>
            </a:r>
            <a:endParaRPr lang="hr-HR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7772400" cy="4752528"/>
          </a:xfrm>
        </p:spPr>
        <p:txBody>
          <a:bodyPr>
            <a:normAutofit fontScale="47500" lnSpcReduction="20000"/>
          </a:bodyPr>
          <a:lstStyle/>
          <a:p>
            <a:r>
              <a:rPr lang="hr-HR" sz="2900" b="1" dirty="0" smtClean="0"/>
              <a:t>I	</a:t>
            </a:r>
            <a:r>
              <a:rPr lang="hr-HR" sz="2900" dirty="0" smtClean="0"/>
              <a:t>A0A1</a:t>
            </a:r>
            <a:r>
              <a:rPr lang="hr-HR" sz="2900" b="1" dirty="0" smtClean="0"/>
              <a:t>		</a:t>
            </a:r>
            <a:r>
              <a:rPr lang="hr-HR" sz="2900" dirty="0" smtClean="0"/>
              <a:t>Zagrijavanje  +  snaga provlaka ( 5x  2/2; 5x 1/1)</a:t>
            </a:r>
          </a:p>
          <a:p>
            <a:r>
              <a:rPr lang="hr-HR" sz="2900" dirty="0" smtClean="0"/>
              <a:t>			A0A1 ( 30' +20'+10')</a:t>
            </a:r>
          </a:p>
          <a:p>
            <a:r>
              <a:rPr lang="hr-HR" sz="2900" dirty="0" smtClean="0"/>
              <a:t>			Istezanje	15 min</a:t>
            </a:r>
          </a:p>
          <a:p>
            <a:r>
              <a:rPr lang="hr-HR" sz="2900" dirty="0" smtClean="0"/>
              <a:t> </a:t>
            </a:r>
          </a:p>
          <a:p>
            <a:r>
              <a:rPr lang="hr-HR" sz="2900" dirty="0" smtClean="0"/>
              <a:t>II	Snaga		Peruća</a:t>
            </a:r>
          </a:p>
          <a:p>
            <a:r>
              <a:rPr lang="hr-HR" sz="2900" dirty="0" smtClean="0"/>
              <a:t>			 3 vježbe </a:t>
            </a:r>
          </a:p>
          <a:p>
            <a:r>
              <a:rPr lang="hr-HR" sz="2900" dirty="0" smtClean="0"/>
              <a:t>			Ponavljanje: 10-12 x</a:t>
            </a:r>
          </a:p>
          <a:p>
            <a:r>
              <a:rPr lang="hr-HR" sz="2900" dirty="0" smtClean="0"/>
              <a:t>			Broj serija: 4</a:t>
            </a:r>
          </a:p>
          <a:p>
            <a:r>
              <a:rPr lang="hr-HR" sz="2900" dirty="0" smtClean="0"/>
              <a:t>			Istezanje 15 min</a:t>
            </a:r>
          </a:p>
          <a:p>
            <a:endParaRPr lang="hr-HR" sz="2900" dirty="0" smtClean="0"/>
          </a:p>
          <a:p>
            <a:r>
              <a:rPr lang="hr-HR" sz="2900" dirty="0" smtClean="0"/>
              <a:t> </a:t>
            </a:r>
            <a:r>
              <a:rPr lang="hr-HR" sz="2700" dirty="0" smtClean="0"/>
              <a:t>II-1			Hlađenje mišića na Cetini</a:t>
            </a:r>
          </a:p>
          <a:p>
            <a:r>
              <a:rPr lang="hr-HR" sz="2900" dirty="0" smtClean="0"/>
              <a:t> </a:t>
            </a:r>
          </a:p>
          <a:p>
            <a:r>
              <a:rPr lang="hr-HR" sz="2900" dirty="0" smtClean="0"/>
              <a:t>II -2			Analiza snimke</a:t>
            </a:r>
          </a:p>
          <a:p>
            <a:r>
              <a:rPr lang="hr-HR" sz="2900" dirty="0" smtClean="0"/>
              <a:t> </a:t>
            </a:r>
          </a:p>
          <a:p>
            <a:r>
              <a:rPr lang="hr-HR" sz="2900" dirty="0" smtClean="0"/>
              <a:t>III	A0A1		Tehnika (ravnoteža, zahvat, sinhronzacija rada</a:t>
            </a:r>
          </a:p>
          <a:p>
            <a:r>
              <a:rPr lang="hr-HR" sz="2900" dirty="0" smtClean="0"/>
              <a:t>			 ruke-trup u kraju zaveslaja, itd..)</a:t>
            </a:r>
          </a:p>
          <a:p>
            <a:r>
              <a:rPr lang="hr-HR" sz="2900" dirty="0" smtClean="0"/>
              <a:t>			AoA1         </a:t>
            </a:r>
          </a:p>
          <a:p>
            <a:r>
              <a:rPr lang="hr-HR" sz="2900" dirty="0" smtClean="0"/>
              <a:t>			stezanje 15 min</a:t>
            </a:r>
            <a:endParaRPr lang="hr-HR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/>
              <a:t>Mikrociklus  5 tjedana prije SP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1800" b="1" dirty="0" smtClean="0"/>
              <a:t>(utorak)</a:t>
            </a:r>
            <a:endParaRPr lang="hr-H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978080" cy="4896544"/>
          </a:xfrm>
        </p:spPr>
        <p:txBody>
          <a:bodyPr>
            <a:normAutofit/>
          </a:bodyPr>
          <a:lstStyle/>
          <a:p>
            <a:r>
              <a:rPr lang="hr-HR" sz="1700" dirty="0" smtClean="0"/>
              <a:t>I	A1-An		4 x 10'</a:t>
            </a:r>
          </a:p>
          <a:p>
            <a:r>
              <a:rPr lang="hr-HR" sz="1700" dirty="0" smtClean="0"/>
              <a:t>			Zagrijavanje +  4 ubrzanja (1/4, ½, ¾, 1/1)</a:t>
            </a:r>
          </a:p>
          <a:p>
            <a:r>
              <a:rPr lang="hr-HR" sz="1700" dirty="0" smtClean="0"/>
              <a:t>			4 x 10'	</a:t>
            </a:r>
          </a:p>
          <a:p>
            <a:r>
              <a:rPr lang="hr-HR" sz="1700" dirty="0" smtClean="0"/>
              <a:t>			(4'-3'-2'-1') T22-24-26-28</a:t>
            </a:r>
          </a:p>
          <a:p>
            <a:r>
              <a:rPr lang="hr-HR" sz="1700" dirty="0" smtClean="0"/>
              <a:t>			Pauza 5'-7' </a:t>
            </a:r>
          </a:p>
          <a:p>
            <a:r>
              <a:rPr lang="hr-HR" sz="1700" dirty="0" smtClean="0"/>
              <a:t>			Istezanje 15 min</a:t>
            </a:r>
          </a:p>
          <a:p>
            <a:r>
              <a:rPr lang="hr-HR" sz="1700" dirty="0" smtClean="0"/>
              <a:t> </a:t>
            </a:r>
          </a:p>
          <a:p>
            <a:r>
              <a:rPr lang="hr-HR" sz="1700" dirty="0" smtClean="0"/>
              <a:t>I-2			Hlađenje mišića na Cetini</a:t>
            </a:r>
          </a:p>
          <a:p>
            <a:r>
              <a:rPr lang="hr-HR" sz="1700" dirty="0" smtClean="0"/>
              <a:t> </a:t>
            </a:r>
          </a:p>
          <a:p>
            <a:r>
              <a:rPr lang="hr-HR" sz="1700" dirty="0" smtClean="0"/>
              <a:t>I -3			Analiza snimke</a:t>
            </a:r>
          </a:p>
          <a:p>
            <a:r>
              <a:rPr lang="hr-HR" sz="1700" dirty="0" smtClean="0"/>
              <a:t> </a:t>
            </a:r>
          </a:p>
          <a:p>
            <a:r>
              <a:rPr lang="hr-HR" sz="1700" dirty="0" smtClean="0"/>
              <a:t>II	Bicikl		A1 (kombinirani teren)	130'-150'</a:t>
            </a:r>
          </a:p>
          <a:p>
            <a:r>
              <a:rPr lang="hr-HR" sz="1700" dirty="0" smtClean="0"/>
              <a:t>		</a:t>
            </a:r>
            <a:r>
              <a:rPr lang="hr-HR" sz="1700" smtClean="0"/>
              <a:t>	Istezanje</a:t>
            </a:r>
            <a:endParaRPr lang="hr-HR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b="1" dirty="0" smtClean="0"/>
              <a:t>Mikrociklus  5 tjedana prije SP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2000" b="1" dirty="0" smtClean="0"/>
              <a:t>(srijeda)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640960" cy="5472608"/>
          </a:xfrm>
        </p:spPr>
        <p:txBody>
          <a:bodyPr>
            <a:noAutofit/>
          </a:bodyPr>
          <a:lstStyle/>
          <a:p>
            <a:r>
              <a:rPr lang="hr-HR" sz="1400" b="1" dirty="0" smtClean="0"/>
              <a:t>I</a:t>
            </a:r>
            <a:r>
              <a:rPr lang="hr-HR" sz="1400" dirty="0" smtClean="0"/>
              <a:t>	A0A1			Zagrijavanje  +  snaga provlaka ( 4x  2/2; 4x 1/1)</a:t>
            </a:r>
          </a:p>
          <a:p>
            <a:r>
              <a:rPr lang="hr-HR" sz="1400" dirty="0" smtClean="0"/>
              <a:t>				A0A1 ( 20' +15'+10')</a:t>
            </a:r>
          </a:p>
          <a:p>
            <a:r>
              <a:rPr lang="hr-HR" sz="1400" dirty="0" smtClean="0"/>
              <a:t>				Istezanje	15 min</a:t>
            </a:r>
          </a:p>
          <a:p>
            <a:r>
              <a:rPr lang="hr-HR" sz="1400" dirty="0" smtClean="0"/>
              <a:t> </a:t>
            </a:r>
          </a:p>
          <a:p>
            <a:r>
              <a:rPr lang="hr-HR" sz="1400" dirty="0" smtClean="0"/>
              <a:t>II	Snaga			Peruća</a:t>
            </a:r>
          </a:p>
          <a:p>
            <a:r>
              <a:rPr lang="hr-HR" sz="1400" dirty="0" smtClean="0"/>
              <a:t>				 3 vježbe </a:t>
            </a:r>
          </a:p>
          <a:p>
            <a:r>
              <a:rPr lang="hr-HR" sz="1400" dirty="0" smtClean="0"/>
              <a:t>				Ponavljanje: 10-12 x</a:t>
            </a:r>
          </a:p>
          <a:p>
            <a:r>
              <a:rPr lang="hr-HR" sz="1400" dirty="0" smtClean="0"/>
              <a:t>				Broj serija: 4</a:t>
            </a:r>
          </a:p>
          <a:p>
            <a:r>
              <a:rPr lang="hr-HR" sz="1400" dirty="0" smtClean="0"/>
              <a:t>				Istezanje 15 min</a:t>
            </a:r>
          </a:p>
          <a:p>
            <a:endParaRPr lang="hr-HR" sz="1400" dirty="0" smtClean="0"/>
          </a:p>
          <a:p>
            <a:r>
              <a:rPr lang="hr-HR" sz="1400" dirty="0" smtClean="0"/>
              <a:t>II-2				Hlađenje mišića na Cetini</a:t>
            </a:r>
          </a:p>
          <a:p>
            <a:r>
              <a:rPr lang="hr-HR" sz="1400" dirty="0" smtClean="0"/>
              <a:t> </a:t>
            </a:r>
          </a:p>
          <a:p>
            <a:r>
              <a:rPr lang="hr-HR" sz="1400" dirty="0" smtClean="0"/>
              <a:t>II -3				Analiza snimke</a:t>
            </a:r>
          </a:p>
          <a:p>
            <a:endParaRPr lang="hr-HR" sz="1400" dirty="0" smtClean="0"/>
          </a:p>
          <a:p>
            <a:r>
              <a:rPr lang="hr-HR" sz="1400" dirty="0" smtClean="0"/>
              <a:t>III	A0A1			Tehnika (ravnoteža, kraj, odbacivanje ruku itd..) 10 km </a:t>
            </a:r>
          </a:p>
          <a:p>
            <a:r>
              <a:rPr lang="hr-HR" sz="1400" dirty="0" smtClean="0"/>
              <a:t>				AoA1         6-8 km</a:t>
            </a:r>
          </a:p>
          <a:p>
            <a:r>
              <a:rPr lang="hr-HR" sz="1400" dirty="0" smtClean="0"/>
              <a:t>				Istezanje 15 min</a:t>
            </a:r>
          </a:p>
          <a:p>
            <a:r>
              <a:rPr lang="hr-HR" sz="1400" dirty="0" smtClean="0"/>
              <a:t> </a:t>
            </a:r>
          </a:p>
          <a:p>
            <a:pPr>
              <a:buNone/>
            </a:pPr>
            <a:r>
              <a:rPr lang="hr-HR" sz="1400" dirty="0" smtClean="0"/>
              <a:t>       III-2				Analiza snimke</a:t>
            </a:r>
          </a:p>
          <a:p>
            <a:r>
              <a:rPr lang="hr-HR" sz="1600" dirty="0" smtClean="0"/>
              <a:t> </a:t>
            </a:r>
          </a:p>
          <a:p>
            <a:r>
              <a:rPr lang="hr-HR" sz="1600" dirty="0" smtClean="0"/>
              <a:t> </a:t>
            </a:r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82532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b="1" dirty="0" smtClean="0"/>
              <a:t>Mikrociklus  5 tjedana prije SP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1800" dirty="0" smtClean="0"/>
              <a:t>(</a:t>
            </a:r>
            <a:r>
              <a:rPr lang="hr-HR" sz="1800" b="1" dirty="0" smtClean="0"/>
              <a:t>četvrtak)</a:t>
            </a:r>
            <a:endParaRPr lang="hr-HR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sz="1600" dirty="0" smtClean="0"/>
              <a:t>I	A1Ap			2 x 6 km</a:t>
            </a:r>
          </a:p>
          <a:p>
            <a:r>
              <a:rPr lang="hr-HR" sz="1600" dirty="0" smtClean="0"/>
              <a:t>				Zagrijavanje +  4 ubrzanja (1/4, ½, ¾, 1/1)</a:t>
            </a:r>
          </a:p>
          <a:p>
            <a:r>
              <a:rPr lang="hr-HR" sz="1600" dirty="0" smtClean="0"/>
              <a:t>				T 22-24-26 (po 2 km)</a:t>
            </a:r>
          </a:p>
          <a:p>
            <a:r>
              <a:rPr lang="hr-HR" sz="1600" dirty="0" smtClean="0"/>
              <a:t>				Pauza:  5'-7'</a:t>
            </a:r>
          </a:p>
          <a:p>
            <a:r>
              <a:rPr lang="hr-HR" sz="1600" dirty="0" smtClean="0"/>
              <a:t>¸				Istezanje 15 min</a:t>
            </a:r>
          </a:p>
          <a:p>
            <a:endParaRPr lang="hr-HR" sz="1600" dirty="0" smtClean="0"/>
          </a:p>
          <a:p>
            <a:r>
              <a:rPr lang="hr-HR" sz="1600" dirty="0" smtClean="0"/>
              <a:t> </a:t>
            </a:r>
          </a:p>
          <a:p>
            <a:r>
              <a:rPr lang="hr-HR" sz="1600" dirty="0" smtClean="0"/>
              <a:t>I-2				Hlađenje mišića na Cetini</a:t>
            </a:r>
          </a:p>
          <a:p>
            <a:endParaRPr lang="hr-HR" sz="1600" dirty="0" smtClean="0"/>
          </a:p>
          <a:p>
            <a:r>
              <a:rPr lang="hr-HR" sz="1600" dirty="0" smtClean="0"/>
              <a:t> </a:t>
            </a:r>
          </a:p>
          <a:p>
            <a:r>
              <a:rPr lang="hr-HR" sz="1600" dirty="0" smtClean="0"/>
              <a:t>I -3				Analiza snimke</a:t>
            </a:r>
          </a:p>
          <a:p>
            <a:endParaRPr lang="hr-HR" sz="1600" dirty="0" smtClean="0"/>
          </a:p>
          <a:p>
            <a:r>
              <a:rPr lang="hr-HR" sz="1600" dirty="0" smtClean="0"/>
              <a:t> </a:t>
            </a:r>
          </a:p>
          <a:p>
            <a:r>
              <a:rPr lang="hr-HR" sz="1600" b="1" dirty="0" smtClean="0"/>
              <a:t>II</a:t>
            </a:r>
            <a:r>
              <a:rPr lang="hr-HR" sz="1600" dirty="0" smtClean="0"/>
              <a:t>	Pauza</a:t>
            </a:r>
          </a:p>
          <a:p>
            <a:r>
              <a:rPr lang="hr-HR" sz="1600" dirty="0" smtClean="0"/>
              <a:t> 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/>
              <a:t>Mikrociklus  5 tjedana prije SP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2000" b="1" dirty="0" smtClean="0"/>
              <a:t>(petak)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229600" cy="5221560"/>
          </a:xfrm>
        </p:spPr>
        <p:txBody>
          <a:bodyPr>
            <a:normAutofit/>
          </a:bodyPr>
          <a:lstStyle/>
          <a:p>
            <a:r>
              <a:rPr lang="hr-HR" sz="1600" dirty="0" smtClean="0"/>
              <a:t>I	A0A1		Zagrijavanje  +  snaga provlaka ( 5x  2/2; 5x 1/1)</a:t>
            </a:r>
          </a:p>
          <a:p>
            <a:r>
              <a:rPr lang="hr-HR" sz="1600" dirty="0" smtClean="0"/>
              <a:t>			A0A1 ( 25'+20'+15')</a:t>
            </a:r>
          </a:p>
          <a:p>
            <a:r>
              <a:rPr lang="hr-HR" sz="1600" dirty="0" smtClean="0"/>
              <a:t>			Istezanje	15 min</a:t>
            </a:r>
          </a:p>
          <a:p>
            <a:r>
              <a:rPr lang="hr-HR" sz="1600" dirty="0" smtClean="0"/>
              <a:t>				</a:t>
            </a:r>
          </a:p>
          <a:p>
            <a:r>
              <a:rPr lang="hr-HR" sz="1600" dirty="0" smtClean="0"/>
              <a:t>I-2			Hlađenje mišića na Cetini</a:t>
            </a:r>
          </a:p>
          <a:p>
            <a:r>
              <a:rPr lang="hr-HR" sz="1600" dirty="0" smtClean="0"/>
              <a:t> </a:t>
            </a:r>
          </a:p>
          <a:p>
            <a:r>
              <a:rPr lang="hr-HR" sz="1600" dirty="0" smtClean="0"/>
              <a:t>I-3			Analiza snimke</a:t>
            </a:r>
          </a:p>
          <a:p>
            <a:endParaRPr lang="hr-HR" sz="1600" dirty="0" smtClean="0"/>
          </a:p>
          <a:p>
            <a:r>
              <a:rPr lang="hr-HR" sz="1600" dirty="0" smtClean="0"/>
              <a:t> </a:t>
            </a:r>
          </a:p>
          <a:p>
            <a:r>
              <a:rPr lang="hr-HR" sz="1600" dirty="0" smtClean="0"/>
              <a:t>II	Snaga		Split</a:t>
            </a:r>
          </a:p>
          <a:p>
            <a:r>
              <a:rPr lang="hr-HR" sz="1600" dirty="0" smtClean="0"/>
              <a:t>			Zagrijavanje: 15-20 min</a:t>
            </a:r>
          </a:p>
          <a:p>
            <a:r>
              <a:rPr lang="hr-HR" sz="1600" dirty="0" smtClean="0"/>
              <a:t>			6 vježbi</a:t>
            </a:r>
          </a:p>
          <a:p>
            <a:r>
              <a:rPr lang="hr-HR" sz="1600" dirty="0" smtClean="0"/>
              <a:t>			 80% od max.</a:t>
            </a:r>
          </a:p>
          <a:p>
            <a:r>
              <a:rPr lang="hr-HR" sz="1600" dirty="0" smtClean="0"/>
              <a:t>			Broj  ponavljanja: 8-10</a:t>
            </a:r>
          </a:p>
          <a:p>
            <a:r>
              <a:rPr lang="hr-HR" sz="1600" dirty="0" smtClean="0"/>
              <a:t>                                            Broj serija: 4-5</a:t>
            </a:r>
          </a:p>
          <a:p>
            <a:r>
              <a:rPr lang="hr-HR" sz="1600" dirty="0" smtClean="0"/>
              <a:t>			Istezanje   15 -20 min</a:t>
            </a:r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b="1" dirty="0" smtClean="0"/>
              <a:t>Mikrociklus  5 tjedana prije SP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2000" b="1" dirty="0" smtClean="0"/>
              <a:t>(subota)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1600" dirty="0" smtClean="0"/>
              <a:t>I	An		12 x250 m</a:t>
            </a:r>
          </a:p>
          <a:p>
            <a:r>
              <a:rPr lang="hr-HR" sz="1600" dirty="0" smtClean="0"/>
              <a:t>	(AnAl)		Zagrijavanje +  4 ubrzanja (1/4, ½, ¾, 1/1)</a:t>
            </a:r>
          </a:p>
          <a:p>
            <a:r>
              <a:rPr lang="hr-HR" sz="1600" dirty="0" smtClean="0"/>
              <a:t>			6 x 250 m / x2</a:t>
            </a:r>
          </a:p>
          <a:p>
            <a:r>
              <a:rPr lang="hr-HR" sz="1600" dirty="0" smtClean="0"/>
              <a:t>			1. T (22,24,26,28,30,32)</a:t>
            </a:r>
          </a:p>
          <a:p>
            <a:r>
              <a:rPr lang="hr-HR" sz="1600" dirty="0" smtClean="0"/>
              <a:t>			2.  T(30,32,34,36,38,40)</a:t>
            </a:r>
          </a:p>
          <a:p>
            <a:r>
              <a:rPr lang="hr-HR" sz="1600" dirty="0" smtClean="0"/>
              <a:t>			Pauza: 3-5 min</a:t>
            </a:r>
          </a:p>
          <a:p>
            <a:r>
              <a:rPr lang="hr-HR" sz="1600" dirty="0" smtClean="0"/>
              <a:t>			Istezanje 15 min</a:t>
            </a:r>
          </a:p>
          <a:p>
            <a:r>
              <a:rPr lang="hr-HR" sz="1600" dirty="0" smtClean="0"/>
              <a:t> </a:t>
            </a:r>
          </a:p>
          <a:p>
            <a:r>
              <a:rPr lang="hr-HR" sz="1600" dirty="0" smtClean="0"/>
              <a:t>I-2			Hlađenje mišića na Cetini</a:t>
            </a:r>
          </a:p>
          <a:p>
            <a:r>
              <a:rPr lang="hr-HR" sz="1600" dirty="0" smtClean="0"/>
              <a:t> </a:t>
            </a:r>
          </a:p>
          <a:p>
            <a:r>
              <a:rPr lang="hr-HR" sz="1600" dirty="0" smtClean="0"/>
              <a:t>I -3			Analiza snimke</a:t>
            </a:r>
          </a:p>
          <a:p>
            <a:r>
              <a:rPr lang="hr-HR" sz="1600" dirty="0" smtClean="0"/>
              <a:t> </a:t>
            </a:r>
          </a:p>
          <a:p>
            <a:r>
              <a:rPr lang="hr-HR" sz="1600" dirty="0" smtClean="0"/>
              <a:t> </a:t>
            </a:r>
          </a:p>
          <a:p>
            <a:r>
              <a:rPr lang="hr-HR" sz="1600" dirty="0" smtClean="0"/>
              <a:t>II	Bicikl		Kombinacija ( ravno-brdo)</a:t>
            </a:r>
          </a:p>
          <a:p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 smtClean="0"/>
              <a:t>Pripreme u Pisi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2000" b="1" dirty="0" smtClean="0"/>
              <a:t>8.02. – 21.02. 2015</a:t>
            </a:r>
            <a:endParaRPr lang="hr-HR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V. Sinković</a:t>
            </a:r>
            <a:endParaRPr lang="hr-H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M. Sinković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Zone intenziteta - VESLANJE</a:t>
            </a:r>
          </a:p>
          <a:p>
            <a:r>
              <a:rPr lang="hr-HR" b="1" i="1" dirty="0" smtClean="0">
                <a:solidFill>
                  <a:srgbClr val="FF0000"/>
                </a:solidFill>
              </a:rPr>
              <a:t>FS (otk/min) i brzina (t/500m) </a:t>
            </a:r>
            <a:endParaRPr lang="hr-HR" dirty="0" smtClean="0">
              <a:solidFill>
                <a:srgbClr val="FF0000"/>
              </a:solidFill>
            </a:endParaRPr>
          </a:p>
          <a:p>
            <a:r>
              <a:rPr lang="hr-HR" b="1" i="1" dirty="0" smtClean="0"/>
              <a:t>Regeneracijska zona (A0)</a:t>
            </a:r>
            <a:endParaRPr lang="hr-HR" dirty="0" smtClean="0"/>
          </a:p>
          <a:p>
            <a:r>
              <a:rPr lang="hr-HR" i="1" dirty="0" smtClean="0"/>
              <a:t>&lt;127 (&gt;2:05)</a:t>
            </a:r>
            <a:endParaRPr lang="hr-HR" dirty="0" smtClean="0"/>
          </a:p>
          <a:p>
            <a:r>
              <a:rPr lang="hr-HR" b="1" i="1" dirty="0" smtClean="0"/>
              <a:t>Zona ekstenzivnog aerobnog treninga (A1)</a:t>
            </a:r>
            <a:endParaRPr lang="hr-HR" dirty="0" smtClean="0"/>
          </a:p>
          <a:p>
            <a:r>
              <a:rPr lang="hr-HR" i="1" dirty="0" smtClean="0"/>
              <a:t>127 – 154 (2:04 – 1:45)</a:t>
            </a:r>
            <a:endParaRPr lang="hr-HR" dirty="0" smtClean="0"/>
          </a:p>
          <a:p>
            <a:r>
              <a:rPr lang="hr-HR" b="1" i="1" dirty="0" smtClean="0"/>
              <a:t>Zona intenzivnog aerobnog treninga (A2)</a:t>
            </a:r>
            <a:endParaRPr lang="hr-HR" dirty="0" smtClean="0"/>
          </a:p>
          <a:p>
            <a:r>
              <a:rPr lang="hr-HR" i="1" dirty="0" smtClean="0"/>
              <a:t>155 – 167 (1:44 – 1:39)</a:t>
            </a:r>
            <a:endParaRPr lang="hr-HR" dirty="0" smtClean="0"/>
          </a:p>
          <a:p>
            <a:r>
              <a:rPr lang="hr-HR" b="1" i="1" dirty="0" smtClean="0"/>
              <a:t>Zona intenzivnog aer. treninga - zona praga (Ap)</a:t>
            </a:r>
            <a:endParaRPr lang="hr-HR" dirty="0" smtClean="0"/>
          </a:p>
          <a:p>
            <a:r>
              <a:rPr lang="hr-HR" i="1" dirty="0" smtClean="0"/>
              <a:t>168 - 172 (1:38 – 1:36)</a:t>
            </a:r>
            <a:endParaRPr lang="hr-HR" dirty="0" smtClean="0"/>
          </a:p>
          <a:p>
            <a:r>
              <a:rPr lang="hr-HR" b="1" i="1" dirty="0" smtClean="0"/>
              <a:t>Zona maksimalnog primitka kisika (VO2max)</a:t>
            </a:r>
            <a:endParaRPr lang="hr-HR" dirty="0" smtClean="0"/>
          </a:p>
          <a:p>
            <a:r>
              <a:rPr lang="hr-HR" i="1" dirty="0" smtClean="0"/>
              <a:t>&gt;172 (&lt;1:35)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Zone intenziteta - VESLANJE</a:t>
            </a:r>
          </a:p>
          <a:p>
            <a:r>
              <a:rPr lang="hr-HR" b="1" i="1" dirty="0" smtClean="0">
                <a:solidFill>
                  <a:srgbClr val="FF0000"/>
                </a:solidFill>
              </a:rPr>
              <a:t>FS (otk/min) i brzina (t/500m) </a:t>
            </a:r>
            <a:endParaRPr lang="hr-HR" dirty="0" smtClean="0">
              <a:solidFill>
                <a:srgbClr val="FF0000"/>
              </a:solidFill>
            </a:endParaRPr>
          </a:p>
          <a:p>
            <a:r>
              <a:rPr lang="hr-HR" b="1" i="1" dirty="0" smtClean="0"/>
              <a:t>Regeneracijska zona (A0)</a:t>
            </a:r>
            <a:endParaRPr lang="hr-HR" dirty="0" smtClean="0"/>
          </a:p>
          <a:p>
            <a:r>
              <a:rPr lang="hr-HR" i="1" dirty="0" smtClean="0"/>
              <a:t>&lt;130 (&lt;2:00)</a:t>
            </a:r>
            <a:endParaRPr lang="hr-HR" dirty="0" smtClean="0"/>
          </a:p>
          <a:p>
            <a:r>
              <a:rPr lang="hr-HR" b="1" i="1" dirty="0" smtClean="0"/>
              <a:t>Zona ekstenzivnog aerobnog treninga (A1)</a:t>
            </a:r>
            <a:endParaRPr lang="hr-HR" dirty="0" smtClean="0"/>
          </a:p>
          <a:p>
            <a:r>
              <a:rPr lang="hr-HR" i="1" dirty="0" smtClean="0"/>
              <a:t>130 – 159 (2:00 – 1:45)</a:t>
            </a:r>
            <a:endParaRPr lang="hr-HR" dirty="0" smtClean="0"/>
          </a:p>
          <a:p>
            <a:r>
              <a:rPr lang="hr-HR" b="1" i="1" dirty="0" smtClean="0"/>
              <a:t>Zona intenzivnog aerobnog treninga (A2)</a:t>
            </a:r>
            <a:endParaRPr lang="hr-HR" dirty="0" smtClean="0"/>
          </a:p>
          <a:p>
            <a:r>
              <a:rPr lang="hr-HR" i="1" dirty="0" smtClean="0"/>
              <a:t>160 – 172 (1:44 – 1:38)</a:t>
            </a:r>
            <a:endParaRPr lang="hr-HR" dirty="0" smtClean="0"/>
          </a:p>
          <a:p>
            <a:r>
              <a:rPr lang="hr-HR" b="1" i="1" dirty="0" smtClean="0"/>
              <a:t>Zona intenzivnog aer. treninga - zona praga (Ap)</a:t>
            </a:r>
            <a:endParaRPr lang="hr-HR" dirty="0" smtClean="0"/>
          </a:p>
          <a:p>
            <a:r>
              <a:rPr lang="hr-HR" i="1" dirty="0" smtClean="0"/>
              <a:t>173 - 178 (1:37 – 1:34)</a:t>
            </a:r>
            <a:endParaRPr lang="hr-HR" dirty="0" smtClean="0"/>
          </a:p>
          <a:p>
            <a:r>
              <a:rPr lang="hr-HR" b="1" i="1" dirty="0" smtClean="0"/>
              <a:t>Zona maksimalnog primitka kisika (VO</a:t>
            </a:r>
            <a:r>
              <a:rPr lang="hr-HR" b="1" i="1" baseline="-25000" dirty="0" smtClean="0"/>
              <a:t>2</a:t>
            </a:r>
            <a:r>
              <a:rPr lang="hr-HR" b="1" i="1" dirty="0" smtClean="0"/>
              <a:t>max)</a:t>
            </a:r>
            <a:endParaRPr lang="hr-HR" dirty="0" smtClean="0"/>
          </a:p>
          <a:p>
            <a:r>
              <a:rPr lang="hr-HR" i="1" dirty="0" smtClean="0"/>
              <a:t>&gt;179 (&lt;1:34)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b="1" dirty="0" smtClean="0"/>
              <a:t>Mikrociklus  5 tjedana prije SP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b="1" dirty="0" smtClean="0"/>
              <a:t>(nedjelja)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Autofit/>
          </a:bodyPr>
          <a:lstStyle/>
          <a:p>
            <a:r>
              <a:rPr lang="hr-HR" sz="1600" dirty="0" smtClean="0"/>
              <a:t>I	A1An		4 x 10'</a:t>
            </a:r>
          </a:p>
          <a:p>
            <a:r>
              <a:rPr lang="hr-HR" sz="1600" dirty="0" smtClean="0"/>
              <a:t>			Zagrijavanje +  4 ubrzanja (1/4, ½, ¾, 1/1)</a:t>
            </a:r>
          </a:p>
          <a:p>
            <a:r>
              <a:rPr lang="hr-HR" sz="1600" dirty="0" smtClean="0"/>
              <a:t>			3 x10'	(4'-3'-2'-1')</a:t>
            </a:r>
          </a:p>
          <a:p>
            <a:r>
              <a:rPr lang="hr-HR" sz="1600" dirty="0" smtClean="0"/>
              <a:t>			1.T 22-24-26-28</a:t>
            </a:r>
          </a:p>
          <a:p>
            <a:r>
              <a:rPr lang="hr-HR" sz="1600" dirty="0" smtClean="0"/>
              <a:t>			2. T24-26-28-30</a:t>
            </a:r>
          </a:p>
          <a:p>
            <a:r>
              <a:rPr lang="hr-HR" sz="1600" dirty="0" smtClean="0"/>
              <a:t>			3. T26-28-30-32</a:t>
            </a:r>
          </a:p>
          <a:p>
            <a:r>
              <a:rPr lang="hr-HR" sz="1600" dirty="0" smtClean="0"/>
              <a:t>			Pauza: 5'-7' </a:t>
            </a:r>
          </a:p>
          <a:p>
            <a:r>
              <a:rPr lang="hr-HR" sz="1600" dirty="0" smtClean="0"/>
              <a:t>			Istezanje 15 min</a:t>
            </a:r>
          </a:p>
          <a:p>
            <a:r>
              <a:rPr lang="hr-HR" sz="1600" dirty="0" smtClean="0"/>
              <a:t> </a:t>
            </a:r>
          </a:p>
          <a:p>
            <a:r>
              <a:rPr lang="hr-HR" sz="1600" dirty="0" smtClean="0"/>
              <a:t>I-2			Hlađenje mišića na Cetini</a:t>
            </a:r>
          </a:p>
          <a:p>
            <a:r>
              <a:rPr lang="hr-HR" sz="1600" dirty="0" smtClean="0"/>
              <a:t> </a:t>
            </a:r>
          </a:p>
          <a:p>
            <a:r>
              <a:rPr lang="hr-HR" sz="1600" dirty="0" smtClean="0"/>
              <a:t>I -3			Analiza snimke</a:t>
            </a:r>
          </a:p>
          <a:p>
            <a:r>
              <a:rPr lang="hr-HR" sz="1600" dirty="0" smtClean="0"/>
              <a:t> </a:t>
            </a:r>
          </a:p>
          <a:p>
            <a:r>
              <a:rPr lang="hr-HR" sz="1600" dirty="0" smtClean="0"/>
              <a:t> </a:t>
            </a:r>
          </a:p>
          <a:p>
            <a:r>
              <a:rPr lang="hr-HR" sz="1600" dirty="0" smtClean="0"/>
              <a:t>II	Pauza</a:t>
            </a:r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Desktop\nikola 1\fotografij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30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5373216"/>
            <a:ext cx="62103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000" b="1" dirty="0" smtClean="0">
                <a:solidFill>
                  <a:schemeClr val="bg1"/>
                </a:solidFill>
              </a:rPr>
              <a:t>Hvala na pažnji !</a:t>
            </a:r>
            <a:endParaRPr lang="hr-HR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528" y="620688"/>
          <a:ext cx="8496944" cy="6067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303"/>
                <a:gridCol w="602212"/>
                <a:gridCol w="3512906"/>
                <a:gridCol w="1204425"/>
                <a:gridCol w="824940"/>
                <a:gridCol w="1416158"/>
              </a:tblGrid>
              <a:tr h="398444"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Tren.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Zadatak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Pauza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Tempo</a:t>
                      </a:r>
                    </a:p>
                  </a:txBody>
                  <a:tcPr marL="9525" marR="9525" marT="9525" marB="0" anchor="b"/>
                </a:tc>
              </a:tr>
              <a:tr h="398444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Putovanje u Pisu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98444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Montiranje čamaca + lagani kombinirani trening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98444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A0A1- tehnika  (20 km)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&lt;155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16-22</a:t>
                      </a:r>
                    </a:p>
                  </a:txBody>
                  <a:tcPr marL="9525" marR="9525" marT="9525" marB="0" anchor="b"/>
                </a:tc>
              </a:tr>
              <a:tr h="398444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A0A1- tehnika  (20 km)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&lt;157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18-22</a:t>
                      </a:r>
                    </a:p>
                  </a:txBody>
                  <a:tcPr marL="9525" marR="9525" marT="9525" marB="0" anchor="b"/>
                </a:tc>
              </a:tr>
              <a:tr h="398444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A0A1- tehnika (22 km)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&lt;157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18-22</a:t>
                      </a:r>
                    </a:p>
                  </a:txBody>
                  <a:tcPr marL="9525" marR="9525" marT="9525" marB="0" anchor="b"/>
                </a:tc>
              </a:tr>
              <a:tr h="390895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A0A1- tehnika (20 km)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&lt;157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20-22</a:t>
                      </a:r>
                    </a:p>
                  </a:txBody>
                  <a:tcPr marL="9525" marR="9525" marT="9525" marB="0" anchor="b"/>
                </a:tc>
              </a:tr>
              <a:tr h="398444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A0A1- tehnika  (24 km)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&lt;157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18-22</a:t>
                      </a:r>
                    </a:p>
                  </a:txBody>
                  <a:tcPr marL="9525" marR="9525" marT="9525" marB="0" anchor="b"/>
                </a:tc>
              </a:tr>
              <a:tr h="398444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A0A1- tehnika  (22 km)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&lt;157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20-22</a:t>
                      </a:r>
                    </a:p>
                  </a:txBody>
                  <a:tcPr marL="9525" marR="9525" marT="9525" marB="0" anchor="b"/>
                </a:tc>
              </a:tr>
              <a:tr h="398444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Čet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A1A2 -30'+20'+10'  (30 km)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5'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&lt;170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20-22-24</a:t>
                      </a:r>
                    </a:p>
                  </a:txBody>
                  <a:tcPr marL="9525" marR="9525" marT="9525" marB="0" anchor="b"/>
                </a:tc>
              </a:tr>
              <a:tr h="398444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12.02.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Pauza (razgledavanje Pise)                  /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98444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A0A1- tehnika (30 km)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&lt;157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18-22</a:t>
                      </a:r>
                    </a:p>
                  </a:txBody>
                  <a:tcPr marL="9525" marR="9525" marT="9525" marB="0" anchor="b"/>
                </a:tc>
              </a:tr>
              <a:tr h="398444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A0A1- tehnika (20 km)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&lt;150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18-22</a:t>
                      </a:r>
                    </a:p>
                  </a:txBody>
                  <a:tcPr marL="9525" marR="9525" marT="9525" marB="0" anchor="b"/>
                </a:tc>
              </a:tr>
              <a:tr h="398444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98444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A2 - 4 x 10'  (22 km)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5'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&lt;170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23-24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1520" y="128059"/>
          <a:ext cx="8712966" cy="6624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48072"/>
                <a:gridCol w="3816424"/>
                <a:gridCol w="1296144"/>
                <a:gridCol w="1368152"/>
                <a:gridCol w="1008110"/>
              </a:tblGrid>
              <a:tr h="451397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A1A2Ap - 8km+5km+3km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5'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&gt;175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22-24-26</a:t>
                      </a:r>
                    </a:p>
                  </a:txBody>
                  <a:tcPr marL="9525" marR="9525" marT="9525" marB="0" anchor="b"/>
                </a:tc>
              </a:tr>
              <a:tr h="451397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15.02.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Pauza (posjet Firenci)                            /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51397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A0A1- tehnika (24 km)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&lt;157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18-22</a:t>
                      </a:r>
                    </a:p>
                  </a:txBody>
                  <a:tcPr marL="9525" marR="9525" marT="9525" marB="0" anchor="b"/>
                </a:tc>
              </a:tr>
              <a:tr h="451397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16.02.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A2 - 4 x 10'   (24 km)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5'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&lt;168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</a:tr>
              <a:tr h="451397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A1A2Ap - 30'+20'+10' (30km)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5'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&lt;175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22-24-26</a:t>
                      </a:r>
                    </a:p>
                  </a:txBody>
                  <a:tcPr marL="9525" marR="9525" marT="9525" marB="0" anchor="b"/>
                </a:tc>
              </a:tr>
              <a:tr h="451397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17.02.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Pauza (posjet Tireniji)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51397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Sn- održavanje + posjet Pisi                   /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51397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18.02.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A0A1- tehnika (24 km)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&lt;157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18-22</a:t>
                      </a:r>
                    </a:p>
                  </a:txBody>
                  <a:tcPr marL="9525" marR="9525" marT="9525" marB="0" anchor="b"/>
                </a:tc>
              </a:tr>
              <a:tr h="451397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A2 - 3 x 15' (24 km)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5'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&lt;170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</a:tr>
              <a:tr h="451397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A0A1- tehnika (20 km)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&lt;157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18-22</a:t>
                      </a:r>
                    </a:p>
                  </a:txBody>
                  <a:tcPr marL="9525" marR="9525" marT="9525" marB="0" anchor="b"/>
                </a:tc>
              </a:tr>
              <a:tr h="451397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A1A2Ap - 27'+18'+9'  (26 km)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5'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&lt;176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22-24-26</a:t>
                      </a:r>
                    </a:p>
                  </a:txBody>
                  <a:tcPr marL="9525" marR="9525" marT="9525" marB="0" anchor="b"/>
                </a:tc>
              </a:tr>
              <a:tr h="451397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21.02.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A0A1- tehnika (20 km)   Pakiranje čamaca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&lt;157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18-22</a:t>
                      </a:r>
                    </a:p>
                  </a:txBody>
                  <a:tcPr marL="9525" marR="9525" marT="9525" marB="0" anchor="b"/>
                </a:tc>
              </a:tr>
              <a:tr h="451397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Povratak u Zagreb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51397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21.02.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Povratak u Zagreb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05173">
                <a:tc>
                  <a:txBody>
                    <a:bodyPr/>
                    <a:lstStyle/>
                    <a:p>
                      <a:pPr algn="l" fontAlgn="b"/>
                      <a:endParaRPr lang="hr-H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Ukupno km</a:t>
                      </a:r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: 452</a:t>
                      </a:r>
                      <a:r>
                        <a:rPr lang="hr-HR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km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Tipični mikrociklusi  Cro  2x</a:t>
            </a:r>
            <a:endParaRPr lang="hr-HR" b="1" dirty="0"/>
          </a:p>
        </p:txBody>
      </p:sp>
      <p:pic>
        <p:nvPicPr>
          <p:cNvPr id="1027" name="Picture 3" descr="C:\Documents and Settings\user\Desktop\2x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14400" y="1545584"/>
            <a:ext cx="7772400" cy="4376432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81500" y="3186113"/>
          <a:ext cx="381000" cy="485775"/>
        </p:xfrm>
        <a:graphic>
          <a:graphicData uri="http://schemas.openxmlformats.org/presentationml/2006/ole">
            <p:oleObj spid="_x0000_s1026" name="Package" r:id="rId4" imgW="380880" imgH="485640" progId="Package">
              <p:embed/>
            </p:oleObj>
          </a:graphicData>
        </a:graphic>
      </p:graphicFrame>
      <p:pic>
        <p:nvPicPr>
          <p:cNvPr id="3" name="Picture 3" descr="C:\Documents and Settings\user\Desktop\nikola 1\fotografija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4544" y="-457200"/>
            <a:ext cx="9753600" cy="731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869160"/>
            <a:ext cx="9468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dirty="0" smtClean="0">
                <a:solidFill>
                  <a:schemeClr val="bg1"/>
                </a:solidFill>
              </a:rPr>
              <a:t>Mikrociklus dva tjedna prije Luzerna</a:t>
            </a:r>
            <a:endParaRPr lang="hr-HR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36712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Mikrociklus 2 tjedna prije Luzerna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 smtClean="0"/>
              <a:t>			Ponedjeljak </a:t>
            </a:r>
            <a:endParaRPr lang="hr-HR" dirty="0" smtClean="0"/>
          </a:p>
          <a:p>
            <a:r>
              <a:rPr lang="hr-HR" b="1" dirty="0" smtClean="0"/>
              <a:t> </a:t>
            </a:r>
            <a:endParaRPr lang="hr-HR" dirty="0" smtClean="0"/>
          </a:p>
          <a:p>
            <a:r>
              <a:rPr lang="hr-HR" dirty="0" smtClean="0"/>
              <a:t>I	Snaga		</a:t>
            </a:r>
            <a:r>
              <a:rPr lang="hr-HR" sz="2100" dirty="0" smtClean="0"/>
              <a:t>Zagrijavanje: 15-20 min</a:t>
            </a:r>
          </a:p>
          <a:p>
            <a:r>
              <a:rPr lang="hr-HR" sz="2100" dirty="0" smtClean="0"/>
              <a:t>			6 vježbi</a:t>
            </a:r>
          </a:p>
          <a:p>
            <a:r>
              <a:rPr lang="hr-HR" sz="2100" dirty="0" smtClean="0"/>
              <a:t>			 80% od max.</a:t>
            </a:r>
          </a:p>
          <a:p>
            <a:r>
              <a:rPr lang="hr-HR" sz="2100" dirty="0" smtClean="0"/>
              <a:t>			Broj  ponavljanja: 8-10</a:t>
            </a:r>
          </a:p>
          <a:p>
            <a:r>
              <a:rPr lang="hr-HR" sz="2100" dirty="0" smtClean="0"/>
              <a:t>			Broj serija:  4-5</a:t>
            </a:r>
          </a:p>
          <a:p>
            <a:r>
              <a:rPr lang="hr-HR" sz="2100" dirty="0" smtClean="0"/>
              <a:t>			Istezanje   15 -20 min</a:t>
            </a:r>
          </a:p>
          <a:p>
            <a:r>
              <a:rPr lang="hr-HR" sz="2100" dirty="0" smtClean="0"/>
              <a:t> </a:t>
            </a:r>
          </a:p>
          <a:p>
            <a:r>
              <a:rPr lang="hr-HR" sz="2100" dirty="0" smtClean="0"/>
              <a:t>II	A0A1		Zagrijavanje  </a:t>
            </a:r>
          </a:p>
          <a:p>
            <a:pPr lvl="8"/>
            <a:r>
              <a:rPr lang="hr-HR" sz="1700" dirty="0" smtClean="0"/>
              <a:t>     +  snaga provlaka 4x  2/2; 4x 1/1 (8 km)</a:t>
            </a:r>
          </a:p>
          <a:p>
            <a:r>
              <a:rPr lang="hr-HR" sz="2100" dirty="0" smtClean="0"/>
              <a:t>			A0A1 ( 10 km)</a:t>
            </a:r>
          </a:p>
          <a:p>
            <a:r>
              <a:rPr lang="hr-HR" sz="2100" dirty="0" smtClean="0"/>
              <a:t>			Razveslavanje 2 km</a:t>
            </a:r>
          </a:p>
          <a:p>
            <a:r>
              <a:rPr lang="hr-HR" sz="2100" dirty="0" smtClean="0"/>
              <a:t>			Istezanje	15 min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/>
              <a:t>Mikrociklus 2 tjedna prije Luzerna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sz="2900" b="1" dirty="0" smtClean="0"/>
              <a:t>                                          Utorak</a:t>
            </a:r>
          </a:p>
          <a:p>
            <a:endParaRPr lang="hr-HR" sz="2900" b="1" dirty="0" smtClean="0"/>
          </a:p>
          <a:p>
            <a:endParaRPr lang="hr-HR" sz="2900" b="1" dirty="0" smtClean="0"/>
          </a:p>
          <a:p>
            <a:r>
              <a:rPr lang="hr-HR" dirty="0" smtClean="0"/>
              <a:t>	</a:t>
            </a:r>
            <a:r>
              <a:rPr lang="hr-HR" sz="2300" dirty="0" smtClean="0"/>
              <a:t>I	Ap		4 x 2000 m</a:t>
            </a:r>
          </a:p>
          <a:p>
            <a:r>
              <a:rPr lang="hr-HR" sz="2300" dirty="0" smtClean="0"/>
              <a:t>				Zagrijavanje +  4 ubrzanja (1/4, ½, ¾, 1/1)</a:t>
            </a:r>
          </a:p>
          <a:p>
            <a:r>
              <a:rPr lang="hr-HR" sz="2300" dirty="0" smtClean="0"/>
              <a:t>				1. 250+250+1500 (T22-24-26)</a:t>
            </a:r>
          </a:p>
          <a:p>
            <a:r>
              <a:rPr lang="hr-HR" sz="2300" dirty="0" smtClean="0"/>
              <a:t>				2. 250+1750 (T24-26)</a:t>
            </a:r>
          </a:p>
          <a:p>
            <a:r>
              <a:rPr lang="hr-HR" sz="2300" dirty="0" smtClean="0"/>
              <a:t>				3.  2000 m T 26  / 2x</a:t>
            </a:r>
          </a:p>
          <a:p>
            <a:r>
              <a:rPr lang="hr-HR" sz="2300" dirty="0" smtClean="0"/>
              <a:t>				Pauza: 3 – 5 min</a:t>
            </a:r>
          </a:p>
          <a:p>
            <a:r>
              <a:rPr lang="hr-HR" sz="2300" dirty="0" smtClean="0"/>
              <a:t>				Istezanje	15 min</a:t>
            </a:r>
          </a:p>
          <a:p>
            <a:r>
              <a:rPr lang="hr-HR" sz="2300" dirty="0" smtClean="0"/>
              <a:t> </a:t>
            </a:r>
          </a:p>
          <a:p>
            <a:r>
              <a:rPr lang="hr-HR" sz="2300" dirty="0" smtClean="0"/>
              <a:t>	</a:t>
            </a:r>
          </a:p>
          <a:p>
            <a:endParaRPr lang="hr-HR" sz="2300" dirty="0" smtClean="0"/>
          </a:p>
          <a:p>
            <a:r>
              <a:rPr lang="hr-HR" sz="2300" dirty="0" smtClean="0"/>
              <a:t>	II	Bicikl		Nizinska varijanta 120-140 min</a:t>
            </a:r>
          </a:p>
          <a:p>
            <a:r>
              <a:rPr lang="hr-HR" sz="2300" dirty="0" smtClean="0"/>
              <a:t>				Istezanje	15 min</a:t>
            </a:r>
          </a:p>
          <a:p>
            <a:r>
              <a:rPr lang="hr-HR" sz="2300" dirty="0" smtClean="0"/>
              <a:t> </a:t>
            </a:r>
          </a:p>
          <a:p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59632" y="0"/>
            <a:ext cx="7643192" cy="980728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/>
              <a:t>Mikrociklus 2 tjedna prije Luzerna</a:t>
            </a:r>
            <a:endParaRPr lang="hr-HR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lvl="8"/>
            <a:r>
              <a:rPr lang="hr-HR" sz="3400" dirty="0" smtClean="0"/>
              <a:t> </a:t>
            </a:r>
            <a:r>
              <a:rPr lang="hr-HR" sz="8000" b="1" dirty="0" smtClean="0"/>
              <a:t>Srijeda</a:t>
            </a:r>
          </a:p>
          <a:p>
            <a:pPr lvl="8"/>
            <a:endParaRPr lang="hr-HR" sz="8000" b="1" dirty="0" smtClean="0"/>
          </a:p>
          <a:p>
            <a:endParaRPr lang="hr-HR" sz="6400" b="1" dirty="0" smtClean="0"/>
          </a:p>
          <a:p>
            <a:r>
              <a:rPr lang="hr-HR" sz="6400" dirty="0" smtClean="0"/>
              <a:t>I	A0A1		Zagrijavanje + snaga provlaka (4x  2/2; 4x 1/1)</a:t>
            </a:r>
          </a:p>
          <a:p>
            <a:r>
              <a:rPr lang="hr-HR" sz="6400" dirty="0" smtClean="0"/>
              <a:t>			A0A1  (6+4 km)</a:t>
            </a:r>
          </a:p>
          <a:p>
            <a:r>
              <a:rPr lang="hr-HR" sz="6400" dirty="0" smtClean="0"/>
              <a:t> 			Razveslavamje 2 km</a:t>
            </a:r>
          </a:p>
          <a:p>
            <a:r>
              <a:rPr lang="hr-HR" sz="6400" dirty="0" smtClean="0"/>
              <a:t>                                            Istezanje 15 min</a:t>
            </a:r>
          </a:p>
          <a:p>
            <a:pPr lvl="8"/>
            <a:endParaRPr lang="hr-HR" sz="6400" dirty="0" smtClean="0"/>
          </a:p>
          <a:p>
            <a:r>
              <a:rPr lang="hr-HR" sz="6400" dirty="0" smtClean="0"/>
              <a:t>II	Snaga		4 vježbe </a:t>
            </a:r>
          </a:p>
          <a:p>
            <a:pPr lvl="8"/>
            <a:r>
              <a:rPr lang="hr-HR" sz="6400" dirty="0" smtClean="0"/>
              <a:t>     80% opd max.</a:t>
            </a:r>
          </a:p>
          <a:p>
            <a:r>
              <a:rPr lang="hr-HR" sz="6400" dirty="0" smtClean="0"/>
              <a:t>			Ponavljanje: 10-12 x</a:t>
            </a:r>
          </a:p>
          <a:p>
            <a:r>
              <a:rPr lang="hr-HR" sz="6400" dirty="0" smtClean="0"/>
              <a:t>			Broj serija: 4</a:t>
            </a:r>
          </a:p>
          <a:p>
            <a:r>
              <a:rPr lang="hr-HR" sz="6400" dirty="0" smtClean="0"/>
              <a:t>			Istezanje 15 min</a:t>
            </a:r>
          </a:p>
          <a:p>
            <a:r>
              <a:rPr lang="hr-HR" sz="6400" dirty="0" smtClean="0"/>
              <a:t> </a:t>
            </a:r>
          </a:p>
          <a:p>
            <a:r>
              <a:rPr lang="hr-HR" sz="6400" dirty="0" smtClean="0"/>
              <a:t>	 </a:t>
            </a:r>
          </a:p>
          <a:p>
            <a:r>
              <a:rPr lang="hr-HR" sz="6400" dirty="0" smtClean="0"/>
              <a:t> </a:t>
            </a:r>
          </a:p>
          <a:p>
            <a:r>
              <a:rPr lang="hr-HR" sz="6400" dirty="0" smtClean="0"/>
              <a:t>III			A0A1 Tehnika (ravnoteža, kraj, bacivanje ruku itd..)</a:t>
            </a:r>
          </a:p>
          <a:p>
            <a:r>
              <a:rPr lang="hr-HR" sz="6400" dirty="0" smtClean="0"/>
              <a:t>			AoA1         6-8 km</a:t>
            </a:r>
          </a:p>
          <a:p>
            <a:r>
              <a:rPr lang="hr-HR" sz="6400" dirty="0" smtClean="0"/>
              <a:t>			Istezanje 15 min</a:t>
            </a:r>
          </a:p>
          <a:p>
            <a:r>
              <a:rPr lang="hr-HR" sz="6400" dirty="0" smtClean="0"/>
              <a:t> </a:t>
            </a:r>
          </a:p>
          <a:p>
            <a:r>
              <a:rPr lang="hr-HR" dirty="0" smtClean="0"/>
              <a:t>	</a:t>
            </a:r>
          </a:p>
          <a:p>
            <a:r>
              <a:rPr lang="hr-HR" dirty="0" smtClean="0"/>
              <a:t> </a:t>
            </a: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/>
              <a:t>Mikrociklus 2 tjedna prije Luzerna</a:t>
            </a:r>
            <a:endParaRPr lang="hr-HR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229600" cy="4572000"/>
          </a:xfrm>
        </p:spPr>
        <p:txBody>
          <a:bodyPr>
            <a:normAutofit lnSpcReduction="10000"/>
          </a:bodyPr>
          <a:lstStyle/>
          <a:p>
            <a:pPr lvl="8"/>
            <a:r>
              <a:rPr lang="hr-HR" sz="2000" b="1" dirty="0" smtClean="0"/>
              <a:t>Četvrtak</a:t>
            </a:r>
          </a:p>
          <a:p>
            <a:pPr lvl="8"/>
            <a:endParaRPr lang="hr-HR" sz="2000" b="1" dirty="0" smtClean="0"/>
          </a:p>
          <a:p>
            <a:pPr lvl="8"/>
            <a:endParaRPr lang="hr-HR" sz="2000" b="1" dirty="0" smtClean="0"/>
          </a:p>
          <a:p>
            <a:r>
              <a:rPr lang="hr-HR" sz="1700" dirty="0" smtClean="0"/>
              <a:t>I	AN		6 x 750 m	</a:t>
            </a:r>
          </a:p>
          <a:p>
            <a:r>
              <a:rPr lang="hr-HR" sz="1700" dirty="0" smtClean="0"/>
              <a:t>			Zagrijavanje +  4 ubrzanja (1/4, ½, ¾, 1/1)</a:t>
            </a:r>
          </a:p>
          <a:p>
            <a:r>
              <a:rPr lang="hr-HR" sz="1700" dirty="0" smtClean="0"/>
              <a:t>			An  T (30, 32, 34, 36, 38, 40)</a:t>
            </a:r>
          </a:p>
          <a:p>
            <a:r>
              <a:rPr lang="hr-HR" sz="1700" dirty="0" smtClean="0"/>
              <a:t>			Pauza jedenaka radu</a:t>
            </a:r>
          </a:p>
          <a:p>
            <a:pPr lvl="8"/>
            <a:r>
              <a:rPr lang="hr-HR" sz="900" dirty="0" smtClean="0"/>
              <a:t>          </a:t>
            </a:r>
            <a:r>
              <a:rPr lang="hr-HR" sz="1600" dirty="0" smtClean="0"/>
              <a:t>Razveslavanje 2-4 km</a:t>
            </a:r>
          </a:p>
          <a:p>
            <a:r>
              <a:rPr lang="hr-HR" sz="1700" dirty="0" smtClean="0"/>
              <a:t>			Istezanje 15 min</a:t>
            </a:r>
          </a:p>
          <a:p>
            <a:r>
              <a:rPr lang="hr-HR" sz="1700" dirty="0" smtClean="0"/>
              <a:t> </a:t>
            </a:r>
          </a:p>
          <a:p>
            <a:r>
              <a:rPr lang="hr-HR" sz="1700" dirty="0" smtClean="0"/>
              <a:t> </a:t>
            </a:r>
          </a:p>
          <a:p>
            <a:r>
              <a:rPr lang="hr-HR" sz="1700" dirty="0" smtClean="0"/>
              <a:t> </a:t>
            </a:r>
          </a:p>
          <a:p>
            <a:r>
              <a:rPr lang="hr-HR" sz="1700" dirty="0" smtClean="0"/>
              <a:t>II			Pauza</a:t>
            </a:r>
          </a:p>
          <a:p>
            <a:r>
              <a:rPr lang="hr-HR" sz="1700" dirty="0" smtClean="0"/>
              <a:t> </a:t>
            </a:r>
          </a:p>
          <a:p>
            <a:endParaRPr lang="hr-H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232</TotalTime>
  <Words>635</Words>
  <Application>Microsoft Office PowerPoint</Application>
  <PresentationFormat>On-screen Show (4:3)</PresentationFormat>
  <Paragraphs>448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Equity</vt:lpstr>
      <vt:lpstr>Package</vt:lpstr>
      <vt:lpstr>Slide 1</vt:lpstr>
      <vt:lpstr>Pripreme u Pisi 8.02. – 21.02. 2015</vt:lpstr>
      <vt:lpstr>Slide 3</vt:lpstr>
      <vt:lpstr>Slide 4</vt:lpstr>
      <vt:lpstr>Tipični mikrociklusi  Cro  2x</vt:lpstr>
      <vt:lpstr>Mikrociklus 2 tjedna prije Luzerna</vt:lpstr>
      <vt:lpstr>Mikrociklus 2 tjedna prije Luzerna</vt:lpstr>
      <vt:lpstr>Mikrociklus 2 tjedna prije Luzerna</vt:lpstr>
      <vt:lpstr>Mikrociklus 2 tjedna prije Luzerna</vt:lpstr>
      <vt:lpstr>Mikrociklus 2 tjedna prije Luzerna</vt:lpstr>
      <vt:lpstr>Mikrociklus 2 tjedna prije Luzerna</vt:lpstr>
      <vt:lpstr>Mikrociklus 2 tjedna prije Luzerna</vt:lpstr>
      <vt:lpstr>Slide 13</vt:lpstr>
      <vt:lpstr>Mikrociklus  5 tjedana prije SP (ponedjeljak)</vt:lpstr>
      <vt:lpstr>Mikrociklus  5 tjedana prije SP (utorak)</vt:lpstr>
      <vt:lpstr>Mikrociklus  5 tjedana prije SP (srijeda)</vt:lpstr>
      <vt:lpstr>Mikrociklus  5 tjedana prije SP (četvrtak)</vt:lpstr>
      <vt:lpstr>Mikrociklus  5 tjedana prije SP (petak)</vt:lpstr>
      <vt:lpstr>Mikrociklus  5 tjedana prije SP (subota)</vt:lpstr>
      <vt:lpstr>Mikrociklus  5 tjedana prije SP (nedjelja)</vt:lpstr>
      <vt:lpstr>Slide 21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Tipični mikrociklusi</dc:title>
  <dc:creator>computer</dc:creator>
  <cp:lastModifiedBy>mp4</cp:lastModifiedBy>
  <cp:revision>34</cp:revision>
  <dcterms:created xsi:type="dcterms:W3CDTF">2015-12-02T14:25:25Z</dcterms:created>
  <dcterms:modified xsi:type="dcterms:W3CDTF">2015-12-17T11:56:27Z</dcterms:modified>
</cp:coreProperties>
</file>